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Century Gothic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bold.fntdata"/><Relationship Id="rId11" Type="http://schemas.openxmlformats.org/officeDocument/2006/relationships/slide" Target="slides/slide7.xml"/><Relationship Id="rId22" Type="http://schemas.openxmlformats.org/officeDocument/2006/relationships/font" Target="fonts/CenturyGothic-boldItalic.fntdata"/><Relationship Id="rId10" Type="http://schemas.openxmlformats.org/officeDocument/2006/relationships/slide" Target="slides/slide6.xml"/><Relationship Id="rId21" Type="http://schemas.openxmlformats.org/officeDocument/2006/relationships/font" Target="fonts/CenturyGothic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CenturyGothic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Shape 255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Shape 26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 A Contour Saliency Map  (CSM) [1] of a thermal image represents the confidence/belief of each pixel belonging to an edge contour of a foreground object (person)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 To perform screening, each new input image is transformed into an image pyramid from which a multi-level CSM is computed.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Shape 30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  <a:defRPr b="0" i="0" sz="54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subTitle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" name="Shape 47"/>
          <p:cNvSpPr/>
          <p:nvPr/>
        </p:nvSpPr>
        <p:spPr>
          <a:xfrm>
            <a:off x="0" y="4323810"/>
            <a:ext cx="1744652" cy="778589"/>
          </a:xfrm>
          <a:custGeom>
            <a:pathLst>
              <a:path extrusionOk="0" h="166" w="372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3" name="Shape 113"/>
          <p:cNvSpPr/>
          <p:nvPr/>
        </p:nvSpPr>
        <p:spPr>
          <a:xfrm flipH="1" rot="10800000">
            <a:off x="-4189" y="3178175"/>
            <a:ext cx="1588527" cy="507297"/>
          </a:xfrm>
          <a:custGeom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2" type="body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1" name="Shape 121"/>
          <p:cNvSpPr/>
          <p:nvPr/>
        </p:nvSpPr>
        <p:spPr>
          <a:xfrm flipH="1" rot="10800000">
            <a:off x="-4189" y="3178175"/>
            <a:ext cx="1588527" cy="507297"/>
          </a:xfrm>
          <a:custGeom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4" name="Shape 12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0" name="Shape 130"/>
          <p:cNvSpPr/>
          <p:nvPr/>
        </p:nvSpPr>
        <p:spPr>
          <a:xfrm flipH="1" rot="10800000">
            <a:off x="-4189" y="4911725"/>
            <a:ext cx="1588527" cy="507297"/>
          </a:xfrm>
          <a:custGeom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Name Card">
  <p:cSld name="Quote Name Card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2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8" name="Shape 138"/>
          <p:cNvSpPr/>
          <p:nvPr/>
        </p:nvSpPr>
        <p:spPr>
          <a:xfrm flipH="1" rot="10800000">
            <a:off x="-4189" y="4911725"/>
            <a:ext cx="1588527" cy="507297"/>
          </a:xfrm>
          <a:custGeom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Shape 140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41" name="Shape 141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ue or False">
  <p:cSld name="True or Fals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2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8" name="Shape 148"/>
          <p:cNvSpPr/>
          <p:nvPr/>
        </p:nvSpPr>
        <p:spPr>
          <a:xfrm flipH="1" rot="10800000">
            <a:off x="-4189" y="4911725"/>
            <a:ext cx="1588527" cy="507297"/>
          </a:xfrm>
          <a:custGeom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5" name="Shape 155"/>
          <p:cNvSpPr/>
          <p:nvPr/>
        </p:nvSpPr>
        <p:spPr>
          <a:xfrm flipH="1" rot="10800000">
            <a:off x="-4189" y="714375"/>
            <a:ext cx="1588527" cy="507297"/>
          </a:xfrm>
          <a:custGeom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2" name="Shape 162"/>
          <p:cNvSpPr/>
          <p:nvPr/>
        </p:nvSpPr>
        <p:spPr>
          <a:xfrm flipH="1" rot="10800000">
            <a:off x="-4189" y="714375"/>
            <a:ext cx="1588527" cy="507297"/>
          </a:xfrm>
          <a:custGeom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Shape 54"/>
          <p:cNvSpPr/>
          <p:nvPr/>
        </p:nvSpPr>
        <p:spPr>
          <a:xfrm flipH="1" rot="10800000">
            <a:off x="-4189" y="714375"/>
            <a:ext cx="1588527" cy="507297"/>
          </a:xfrm>
          <a:custGeom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1" name="Shape 61"/>
          <p:cNvSpPr/>
          <p:nvPr/>
        </p:nvSpPr>
        <p:spPr>
          <a:xfrm flipH="1" rot="10800000">
            <a:off x="-4189" y="3178175"/>
            <a:ext cx="1588527" cy="507297"/>
          </a:xfrm>
          <a:custGeom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9" name="Shape 69"/>
          <p:cNvSpPr/>
          <p:nvPr/>
        </p:nvSpPr>
        <p:spPr>
          <a:xfrm flipH="1" rot="10800000">
            <a:off x="-4189" y="714375"/>
            <a:ext cx="1588527" cy="507297"/>
          </a:xfrm>
          <a:custGeom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2" type="body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3" type="body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4" type="body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9" name="Shape 79"/>
          <p:cNvSpPr/>
          <p:nvPr/>
        </p:nvSpPr>
        <p:spPr>
          <a:xfrm flipH="1" rot="10800000">
            <a:off x="-4189" y="714375"/>
            <a:ext cx="1588527" cy="507297"/>
          </a:xfrm>
          <a:custGeom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5" name="Shape 85"/>
          <p:cNvSpPr/>
          <p:nvPr/>
        </p:nvSpPr>
        <p:spPr>
          <a:xfrm flipH="1" rot="10800000">
            <a:off x="-4189" y="714375"/>
            <a:ext cx="1588527" cy="507297"/>
          </a:xfrm>
          <a:custGeom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0" name="Shape 90"/>
          <p:cNvSpPr/>
          <p:nvPr/>
        </p:nvSpPr>
        <p:spPr>
          <a:xfrm flipH="1" rot="10800000">
            <a:off x="-4189" y="714375"/>
            <a:ext cx="1588527" cy="507297"/>
          </a:xfrm>
          <a:custGeom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2" type="body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8" name="Shape 98"/>
          <p:cNvSpPr/>
          <p:nvPr/>
        </p:nvSpPr>
        <p:spPr>
          <a:xfrm flipH="1" rot="10800000">
            <a:off x="-4189" y="714375"/>
            <a:ext cx="1588527" cy="507297"/>
          </a:xfrm>
          <a:custGeom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Shape 102"/>
          <p:cNvSpPr/>
          <p:nvPr>
            <p:ph idx="2" type="pic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6" name="Shape 106"/>
          <p:cNvSpPr/>
          <p:nvPr/>
        </p:nvSpPr>
        <p:spPr>
          <a:xfrm flipH="1" rot="10800000">
            <a:off x="-4189" y="4911725"/>
            <a:ext cx="1588527" cy="507297"/>
          </a:xfrm>
          <a:custGeom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FFFF"/>
            </a:gs>
            <a:gs pos="100000">
              <a:srgbClr val="F1EFEF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11" name="Shape 11"/>
            <p:cNvSpPr/>
            <p:nvPr/>
          </p:nvSpPr>
          <p:spPr>
            <a:xfrm>
              <a:off x="2487613" y="2284413"/>
              <a:ext cx="85725" cy="533400"/>
            </a:xfrm>
            <a:custGeom>
              <a:pathLst>
                <a:path extrusionOk="0" h="136" w="22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597151" y="2779713"/>
              <a:ext cx="550863" cy="1978025"/>
            </a:xfrm>
            <a:custGeom>
              <a:pathLst>
                <a:path extrusionOk="0" h="504" w="14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3175001" y="4730750"/>
              <a:ext cx="519113" cy="1209675"/>
            </a:xfrm>
            <a:custGeom>
              <a:pathLst>
                <a:path extrusionOk="0" h="308" w="132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3305176" y="5630863"/>
              <a:ext cx="146050" cy="309563"/>
            </a:xfrm>
            <a:custGeom>
              <a:pathLst>
                <a:path extrusionOk="0" h="79" w="37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573338" y="2817813"/>
              <a:ext cx="700088" cy="2835275"/>
            </a:xfrm>
            <a:custGeom>
              <a:pathLst>
                <a:path extrusionOk="0" h="722" w="178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506663" y="285750"/>
              <a:ext cx="90488" cy="2493963"/>
            </a:xfrm>
            <a:custGeom>
              <a:pathLst>
                <a:path extrusionOk="0" h="635" w="23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554288" y="2598738"/>
              <a:ext cx="66675" cy="420688"/>
            </a:xfrm>
            <a:custGeom>
              <a:pathLst>
                <a:path extrusionOk="0" h="107" w="1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3143251" y="4757738"/>
              <a:ext cx="161925" cy="873125"/>
            </a:xfrm>
            <a:custGeom>
              <a:pathLst>
                <a:path extrusionOk="0" h="222" w="41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3148013" y="1282700"/>
              <a:ext cx="1768475" cy="3448050"/>
            </a:xfrm>
            <a:custGeom>
              <a:pathLst>
                <a:path extrusionOk="0" h="878" w="45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3273426" y="5653088"/>
              <a:ext cx="138113" cy="287338"/>
            </a:xfrm>
            <a:custGeom>
              <a:pathLst>
                <a:path extrusionOk="0" h="73" w="35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3143251" y="4656138"/>
              <a:ext cx="31750" cy="188913"/>
            </a:xfrm>
            <a:custGeom>
              <a:pathLst>
                <a:path extrusionOk="0" h="48" w="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3211513" y="5410200"/>
              <a:ext cx="203200" cy="530225"/>
            </a:xfrm>
            <a:custGeom>
              <a:pathLst>
                <a:path extrusionOk="0" h="135" w="52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" name="Shape 23"/>
          <p:cNvGrpSpPr/>
          <p:nvPr/>
        </p:nvGrpSpPr>
        <p:grpSpPr>
          <a:xfrm>
            <a:off x="27222" y="-786"/>
            <a:ext cx="2356674" cy="6854039"/>
            <a:chOff x="6627813" y="194833"/>
            <a:chExt cx="1952625" cy="5678918"/>
          </a:xfrm>
        </p:grpSpPr>
        <p:sp>
          <p:nvSpPr>
            <p:cNvPr id="24" name="Shape 24"/>
            <p:cNvSpPr/>
            <p:nvPr/>
          </p:nvSpPr>
          <p:spPr>
            <a:xfrm>
              <a:off x="6627813" y="194833"/>
              <a:ext cx="409575" cy="3646488"/>
            </a:xfrm>
            <a:custGeom>
              <a:pathLst>
                <a:path extrusionOk="0" h="920" w="103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7061201" y="3771900"/>
              <a:ext cx="350838" cy="1309688"/>
            </a:xfrm>
            <a:custGeom>
              <a:pathLst>
                <a:path extrusionOk="0" h="330" w="88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7439026" y="5053013"/>
              <a:ext cx="357188" cy="820738"/>
            </a:xfrm>
            <a:custGeom>
              <a:pathLst>
                <a:path extrusionOk="0" h="207" w="9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7037388" y="3811588"/>
              <a:ext cx="457200" cy="1852613"/>
            </a:xfrm>
            <a:custGeom>
              <a:pathLst>
                <a:path extrusionOk="0" h="467" w="115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6992938" y="1263650"/>
              <a:ext cx="144463" cy="2508250"/>
            </a:xfrm>
            <a:custGeom>
              <a:pathLst>
                <a:path extrusionOk="0" h="633" w="36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7526338" y="5640388"/>
              <a:ext cx="111125" cy="233363"/>
            </a:xfrm>
            <a:custGeom>
              <a:pathLst>
                <a:path extrusionOk="0" h="59" w="28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7021513" y="3598863"/>
              <a:ext cx="68263" cy="423863"/>
            </a:xfrm>
            <a:custGeom>
              <a:pathLst>
                <a:path extrusionOk="0" h="107" w="1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7412038" y="2801938"/>
              <a:ext cx="1168400" cy="2251075"/>
            </a:xfrm>
            <a:custGeom>
              <a:pathLst>
                <a:path extrusionOk="0" h="568" w="294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494588" y="5664200"/>
              <a:ext cx="100013" cy="209550"/>
            </a:xfrm>
            <a:custGeom>
              <a:pathLst>
                <a:path extrusionOk="0" h="53" w="25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7412038" y="5081588"/>
              <a:ext cx="114300" cy="558800"/>
            </a:xfrm>
            <a:custGeom>
              <a:pathLst>
                <a:path extrusionOk="0" h="141" w="29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7412038" y="4978400"/>
              <a:ext cx="31750" cy="188913"/>
            </a:xfrm>
            <a:custGeom>
              <a:pathLst>
                <a:path extrusionOk="0" h="48" w="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7439026" y="5434013"/>
              <a:ext cx="174625" cy="439738"/>
            </a:xfrm>
            <a:custGeom>
              <a:pathLst>
                <a:path extrusionOk="0" h="111" w="44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5" Type="http://schemas.openxmlformats.org/officeDocument/2006/relationships/image" Target="../media/image8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Relationship Id="rId8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hyperlink" Target="http://www.pyimagesearch.com/2015/11/09/pedestrian-detection-opencv/" TargetMode="External"/><Relationship Id="rId5" Type="http://schemas.openxmlformats.org/officeDocument/2006/relationships/hyperlink" Target="https://lear.inrialpes.fr/people/triggs/pubs/Dalal-cvpr05.pdf" TargetMode="External"/><Relationship Id="rId6" Type="http://schemas.openxmlformats.org/officeDocument/2006/relationships/hyperlink" Target="http://vision.stanford.edu/teaching/cs231b_spring1213/slides/hog_rafael_tao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16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ctrTitle"/>
          </p:nvPr>
        </p:nvSpPr>
        <p:spPr>
          <a:xfrm>
            <a:off x="2045043" y="2514602"/>
            <a:ext cx="9737125" cy="22627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b="0" i="0" lang="en-US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CS491/691: Introduction to Aerial Robotics</a:t>
            </a:r>
            <a:endParaRPr b="1" i="0" sz="32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Shape 170"/>
          <p:cNvSpPr txBox="1"/>
          <p:nvPr>
            <p:ph idx="1" type="subTitle"/>
          </p:nvPr>
        </p:nvSpPr>
        <p:spPr>
          <a:xfrm>
            <a:off x="2142825" y="5365750"/>
            <a:ext cx="9546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</a:pPr>
            <a:r>
              <a:rPr lang="en-US" sz="2400"/>
              <a:t>Anurag Kulkarni, Marcus Casey</a:t>
            </a:r>
            <a:endParaRPr sz="2400"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</a:pPr>
            <a:r>
              <a:rPr lang="en-US" sz="2400"/>
              <a:t>Team Infrared</a:t>
            </a:r>
            <a:endParaRPr sz="2400"/>
          </a:p>
        </p:txBody>
      </p:sp>
      <p:sp>
        <p:nvSpPr>
          <p:cNvPr id="171" name="Shape 171"/>
          <p:cNvSpPr txBox="1"/>
          <p:nvPr/>
        </p:nvSpPr>
        <p:spPr>
          <a:xfrm>
            <a:off x="2142836" y="4826000"/>
            <a:ext cx="9546656" cy="539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</a:pPr>
            <a:r>
              <a:rPr b="1" lang="en-US" sz="2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Human Detection Through IR Vision</a:t>
            </a:r>
            <a:endParaRPr b="1" i="0" sz="28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5638800" y="2974975"/>
            <a:ext cx="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Initial </a:t>
            </a:r>
            <a:r>
              <a:rPr b="0" i="0" lang="en-US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Results</a:t>
            </a:r>
            <a:endParaRPr b="0" i="0" sz="3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8" name="Shape 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54248" y="6544435"/>
            <a:ext cx="278027" cy="27802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/>
          <p:nvPr>
            <p:ph idx="1" type="body"/>
          </p:nvPr>
        </p:nvSpPr>
        <p:spPr>
          <a:xfrm>
            <a:off x="2030930" y="1528143"/>
            <a:ext cx="5246170" cy="4183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/>
              <a:t>So far we have successfully utilized HAAR cascades to detect a human face in an image or a webcam feed.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/>
              <a:t>Tested out with various images as well as Webcam footage and successfully detected faces. </a:t>
            </a:r>
            <a:endParaRPr/>
          </a:p>
        </p:txBody>
      </p:sp>
      <p:sp>
        <p:nvSpPr>
          <p:cNvPr id="260" name="Shape 260"/>
          <p:cNvSpPr txBox="1"/>
          <p:nvPr/>
        </p:nvSpPr>
        <p:spPr>
          <a:xfrm>
            <a:off x="7416800" y="1528150"/>
            <a:ext cx="3661200" cy="48012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Show a couple of results in the form of plots, video etc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4305300" y="6544435"/>
            <a:ext cx="74549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E4E7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CS491/691 Introduction to Aerial Robotics, </a:t>
            </a:r>
            <a:r>
              <a:rPr b="1" lang="en-US" sz="12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INFRARED</a:t>
            </a: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Instructor: Dr. Kostas Alexis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2" name="Shape 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6800" y="1528150"/>
            <a:ext cx="3661200" cy="2498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1125" y="4026675"/>
            <a:ext cx="3661200" cy="22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4225" y="3433000"/>
            <a:ext cx="4775748" cy="28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Final</a:t>
            </a:r>
            <a:r>
              <a:rPr lang="en-US"/>
              <a:t> </a:t>
            </a:r>
            <a:r>
              <a:rPr b="0" i="0" lang="en-US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Results</a:t>
            </a:r>
            <a:endParaRPr b="0" i="0" sz="3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54248" y="6544435"/>
            <a:ext cx="278028" cy="27802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>
            <p:ph idx="1" type="body"/>
          </p:nvPr>
        </p:nvSpPr>
        <p:spPr>
          <a:xfrm>
            <a:off x="2030930" y="1528143"/>
            <a:ext cx="5246100" cy="41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/>
              <a:t>Successfully implemented human detection on humans in IR &amp; photocolor images.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/>
              <a:t>Some problems do exist</a:t>
            </a:r>
            <a:endParaRPr/>
          </a:p>
          <a:p>
            <a:pPr indent="-285750" lvl="1" marL="742950" marR="0" rtl="0" algn="just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Sizing</a:t>
            </a:r>
            <a:endParaRPr/>
          </a:p>
          <a:p>
            <a:pPr indent="-285750" lvl="1" marL="742950" marR="0" rtl="0" algn="just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Features can be falsely flagged depending on image quality</a:t>
            </a:r>
            <a:endParaRPr/>
          </a:p>
          <a:p>
            <a:pPr indent="-285750" lvl="1" marL="742950" marR="0" rtl="0" algn="just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Large amounts of people are difficult to identify</a:t>
            </a:r>
            <a:endParaRPr/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 txBox="1"/>
          <p:nvPr/>
        </p:nvSpPr>
        <p:spPr>
          <a:xfrm>
            <a:off x="4305300" y="6544435"/>
            <a:ext cx="745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E4E7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CS491/691 Introduction to Aerial Robotics, </a:t>
            </a:r>
            <a:r>
              <a:rPr b="1" lang="en-US" sz="12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INFRARED</a:t>
            </a: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Instructor: Dr. Kostas Alexis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4" name="Shape 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0575" y="339475"/>
            <a:ext cx="1726130" cy="1726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1300" y="3791721"/>
            <a:ext cx="3170975" cy="27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4500" y="4627700"/>
            <a:ext cx="4876800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71900" y="2065601"/>
            <a:ext cx="2060375" cy="172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77025" y="2424875"/>
            <a:ext cx="2937100" cy="22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HOG SVM Implementation</a:t>
            </a:r>
            <a:endParaRPr/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2589212" y="2133600"/>
            <a:ext cx="8915400" cy="3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349" y="117849"/>
            <a:ext cx="10641149" cy="649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2592913" y="64736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What Could We Do Better?</a:t>
            </a:r>
            <a:endParaRPr b="0" i="0" sz="3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3" name="Shape 2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54248" y="6544435"/>
            <a:ext cx="278028" cy="27802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>
            <p:ph idx="1" type="body"/>
          </p:nvPr>
        </p:nvSpPr>
        <p:spPr>
          <a:xfrm>
            <a:off x="1998166" y="1337093"/>
            <a:ext cx="10101300" cy="41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b="1" lang="en-US"/>
              <a:t>Contour Saliency Map + Multi Resolution Screening &amp; Adaptive Filters</a:t>
            </a:r>
            <a:endParaRPr b="1"/>
          </a:p>
          <a:p>
            <a:pPr indent="-285750" lvl="1" marL="742950" marR="0" rtl="0" algn="just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Probably the most ideal way of performing this project</a:t>
            </a:r>
            <a:endParaRPr/>
          </a:p>
          <a:p>
            <a:pPr indent="-228600" lvl="2" marL="1143000" marR="0" rtl="0" algn="just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Knowledge and time</a:t>
            </a:r>
            <a:endParaRPr/>
          </a:p>
          <a:p>
            <a:pPr indent="-342900" lvl="0" marL="342900" marR="0" rtl="0" algn="just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b="1" lang="en-US"/>
              <a:t>Training</a:t>
            </a:r>
            <a:r>
              <a:rPr lang="en-US"/>
              <a:t> </a:t>
            </a:r>
            <a:endParaRPr/>
          </a:p>
          <a:p>
            <a:pPr indent="-285750" lvl="1" marL="742950" marR="0" rtl="0" algn="just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Properly done to ensure accurate pattern detection of humans</a:t>
            </a:r>
            <a:endParaRPr/>
          </a:p>
          <a:p>
            <a:pPr indent="-228600" lvl="2" marL="1143000" marR="0" rtl="0" algn="just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Time and logistic restraints based on </a:t>
            </a:r>
            <a:r>
              <a:rPr lang="en-US"/>
              <a:t>implementation</a:t>
            </a:r>
            <a:endParaRPr/>
          </a:p>
          <a:p>
            <a:pPr indent="-228600" lvl="2" marL="1143000" marR="0" rtl="0" algn="just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We did implement a type of training through large amounts of images with trial and error</a:t>
            </a:r>
            <a:endParaRPr/>
          </a:p>
          <a:p>
            <a:pPr indent="-228600" lvl="3" marL="1600200" marR="0" rtl="0" algn="just">
              <a:spcBef>
                <a:spcPts val="1000"/>
              </a:spcBef>
              <a:spcAft>
                <a:spcPts val="0"/>
              </a:spcAft>
              <a:buSzPts val="1200"/>
              <a:buChar char="•"/>
            </a:pPr>
            <a:r>
              <a:rPr lang="en-US"/>
              <a:t>Mathematical</a:t>
            </a:r>
            <a:r>
              <a:rPr lang="en-US"/>
              <a:t> Skills &amp; knowhow</a:t>
            </a:r>
            <a:endParaRPr/>
          </a:p>
          <a:p>
            <a:pPr indent="-285750" lvl="1" marL="742950" marR="0" rtl="0" algn="just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Implement Extensions to OpenCV such as LatentSVM</a:t>
            </a:r>
            <a:endParaRPr/>
          </a:p>
          <a:p>
            <a:pPr indent="-228600" lvl="2" marL="1143000" marR="0" rtl="0" algn="just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Would have allowed for higher performance and detection</a:t>
            </a:r>
            <a:endParaRPr/>
          </a:p>
          <a:p>
            <a:pPr indent="-228600" lvl="3" marL="1600200" marR="0" rtl="0" algn="just">
              <a:spcBef>
                <a:spcPts val="1000"/>
              </a:spcBef>
              <a:spcAft>
                <a:spcPts val="0"/>
              </a:spcAft>
              <a:buSzPts val="1200"/>
              <a:buChar char="•"/>
            </a:pPr>
            <a:r>
              <a:rPr lang="en-US"/>
              <a:t>Struggled to make it work</a:t>
            </a:r>
            <a:endParaRPr/>
          </a:p>
          <a:p>
            <a:pPr indent="-228600" lvl="2" marL="1143000" marR="0" rtl="0" algn="just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Allowed for detection in trickier images</a:t>
            </a:r>
            <a:endParaRPr/>
          </a:p>
          <a:p>
            <a:pPr indent="-228600" lvl="3" marL="1600200" marR="0" rtl="0" algn="just">
              <a:spcBef>
                <a:spcPts val="1000"/>
              </a:spcBef>
              <a:spcAft>
                <a:spcPts val="0"/>
              </a:spcAft>
              <a:buSzPts val="1200"/>
              <a:buChar char="•"/>
            </a:pPr>
            <a:r>
              <a:rPr lang="en-US"/>
              <a:t>getDefaultPeopleDetector() only trained on standing pictures</a:t>
            </a:r>
            <a:endParaRPr/>
          </a:p>
          <a:p>
            <a:pPr indent="-228600" lvl="4" marL="2057400" marR="0" rtl="0" algn="just">
              <a:spcBef>
                <a:spcPts val="1000"/>
              </a:spcBef>
              <a:spcAft>
                <a:spcPts val="0"/>
              </a:spcAft>
              <a:buSzPts val="1200"/>
              <a:buChar char="•"/>
            </a:pPr>
            <a:r>
              <a:rPr lang="en-US"/>
              <a:t>haar cascade paired with dpm module</a:t>
            </a:r>
            <a:endParaRPr/>
          </a:p>
          <a:p>
            <a:pPr indent="0" lvl="0" marL="457200" marR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 txBox="1"/>
          <p:nvPr/>
        </p:nvSpPr>
        <p:spPr>
          <a:xfrm>
            <a:off x="4305300" y="6544435"/>
            <a:ext cx="745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E4E7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CS491/691 Introduction to Aerial Robotics, </a:t>
            </a:r>
            <a:r>
              <a:rPr b="1" lang="en-US" sz="12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INFRARED</a:t>
            </a: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Instructor: Dr. Kostas Alexis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6" name="Shape 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1000" y="4528725"/>
            <a:ext cx="2553725" cy="19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b="0" i="0" lang="en-US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</a:t>
            </a:r>
            <a:r>
              <a:rPr lang="en-US"/>
              <a:t>ferences</a:t>
            </a:r>
            <a:endParaRPr b="0" i="0" sz="3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3" name="Shape 3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54248" y="6544435"/>
            <a:ext cx="278028" cy="27802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>
            <p:ph idx="1" type="body"/>
          </p:nvPr>
        </p:nvSpPr>
        <p:spPr>
          <a:xfrm>
            <a:off x="2030925" y="1512375"/>
            <a:ext cx="9729300" cy="41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</a:pPr>
            <a:r>
              <a:rPr lang="en-US" sz="1200"/>
              <a:t>Fernández-Caballero, Antonio, et al. “Optical Flow or Image Subtraction in Human Detection from </a:t>
            </a:r>
            <a:r>
              <a:rPr lang="en-US" sz="1200"/>
              <a:t>infrared</a:t>
            </a:r>
            <a:r>
              <a:rPr lang="en-US" sz="1200"/>
              <a:t> Camera on Mobile Robot.” Elsevier Robotics and Autonomous Systems Journal, 26 June 2010,</a:t>
            </a:r>
            <a:r>
              <a:rPr lang="en-US" sz="1200"/>
              <a:t>  </a:t>
            </a:r>
            <a:r>
              <a:rPr lang="en-US" sz="1200"/>
              <a:t>ruidera.uclm.es/xmlui/bitstream/handle/10578/2101/fi_1332170738-sdarticle.pdf?sequence=1.</a:t>
            </a:r>
            <a:endParaRPr sz="12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</a:pPr>
            <a:r>
              <a:rPr lang="en-US" sz="1200"/>
              <a:t>Davis, James, Keck, Mark. “A two-stage template approach to person Detection in Thermal Imagery.” Ohio State University Computer Science department. Applications of Computer Vision, 2005.</a:t>
            </a:r>
            <a:endParaRPr sz="12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</a:pPr>
            <a:r>
              <a:rPr lang="en-US" sz="1200"/>
              <a:t>Portmann, J, Lynen, S, Chli, M &amp; Siegwart, R 2014, People Detection and Tracking from Aerial Thermal Views. in Proceedings of the IEEE International Conference on Robotics and Automation (ICRA). IEEE, pp. 1794 - 1800. DOI: 10.1109/ICRA.2014.6907094</a:t>
            </a:r>
            <a:endParaRPr sz="12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</a:pPr>
            <a:r>
              <a:rPr lang="en-US" sz="1200"/>
              <a:t>Rosebrock, Adrian. “Pedestrian Detection OpenCV.” PyImageSearch, 9 Nov. 2015, </a:t>
            </a:r>
            <a:r>
              <a:rPr lang="en-US" sz="1200" u="sng">
                <a:solidFill>
                  <a:schemeClr val="hlink"/>
                </a:solidFill>
                <a:hlinkClick r:id="rId4"/>
              </a:rPr>
              <a:t>www.pyimagesearch.com/2015/11/09/pedestrian-detection-opencv/</a:t>
            </a:r>
            <a:r>
              <a:rPr lang="en-US" sz="1200"/>
              <a:t>.</a:t>
            </a:r>
            <a:endParaRPr sz="1200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</a:pPr>
            <a:r>
              <a:rPr lang="en-US" sz="1200"/>
              <a:t>Rosebrock, Adrian. “Pedestrian Detection OpenCV.” PyImageSearch, 10 Nov. 2015, www.pyimagesearch.com/2014/11/10/histogram-oriented-gradients-object-detection/</a:t>
            </a:r>
            <a:endParaRPr sz="1200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</a:pPr>
            <a:r>
              <a:rPr lang="en-US" sz="1200"/>
              <a:t>Dalal, Navneet, and Bill Triggs. “Histograms of Oriented Gradients for Human Detection.” Inrialpes. </a:t>
            </a:r>
            <a:r>
              <a:rPr lang="en-US" sz="1200" u="sng">
                <a:solidFill>
                  <a:schemeClr val="hlink"/>
                </a:solidFill>
                <a:hlinkClick r:id="rId5"/>
              </a:rPr>
              <a:t>https://lear.inrialpes.fr/people/triggs/pubs/Dalal-cvpr05.pdf</a:t>
            </a:r>
            <a:r>
              <a:rPr lang="en-US" sz="1200"/>
              <a:t>.</a:t>
            </a:r>
            <a:endParaRPr sz="1200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</a:pPr>
            <a:r>
              <a:rPr lang="en-US" sz="1200"/>
              <a:t>Wang, Tao, Cosman, Rafael. “Histograms of Oriented Gradients for Human Detection.” Stanford Vision. </a:t>
            </a:r>
            <a:r>
              <a:rPr lang="en-US" sz="1200" u="sng">
                <a:solidFill>
                  <a:schemeClr val="hlink"/>
                </a:solidFill>
                <a:hlinkClick r:id="rId6"/>
              </a:rPr>
              <a:t>http://vision.stanford.edu/teaching/cs231b_spring1213/slides/hog_rafael_tao.pdf</a:t>
            </a:r>
            <a:endParaRPr sz="1200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200"/>
            </a:br>
            <a:endParaRPr sz="1200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05" name="Shape 305"/>
          <p:cNvSpPr txBox="1"/>
          <p:nvPr/>
        </p:nvSpPr>
        <p:spPr>
          <a:xfrm>
            <a:off x="4305300" y="6544435"/>
            <a:ext cx="745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E4E7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CS491/691 Introduction to Aerial Robotics, </a:t>
            </a:r>
            <a:r>
              <a:rPr b="1" lang="en-US" sz="12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INFRARED</a:t>
            </a: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Instructor: Dr. Kostas Alexis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b="0" i="0" lang="en-US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Motivation and Problem Description</a:t>
            </a:r>
            <a:endParaRPr b="0" i="0" sz="3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9" name="Shape 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54248" y="6544435"/>
            <a:ext cx="278027" cy="27802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>
            <p:ph idx="1" type="body"/>
          </p:nvPr>
        </p:nvSpPr>
        <p:spPr>
          <a:xfrm>
            <a:off x="1560800" y="1528150"/>
            <a:ext cx="5707200" cy="41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/>
              <a:t>Human detection through Infrared Vision can be utilized for various realistic real-world applications ranging from search and rescue, image/video processing to identify humans, and many more.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/>
              <a:t>Without infrared, current deep learning algorithms allow for human detection with a lower accuracy if the trained dataset varies from the actual dataset through visible camera frames. </a:t>
            </a:r>
            <a:endParaRPr b="0" i="0" sz="18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7416800" y="1528143"/>
            <a:ext cx="4715475" cy="4801314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an image to explain the motivation and the challenges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 1: Human detection through stereo cameras could cause various errors (Rosebrock, 2015)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4305300" y="6544435"/>
            <a:ext cx="74549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E4E7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CS491/691 Introduction to Aerial Robotics, </a:t>
            </a:r>
            <a:r>
              <a:rPr b="1" lang="en-US" sz="12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INFRARED</a:t>
            </a: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Instructor: Dr. Kostas Alexis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3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6800" y="1528150"/>
            <a:ext cx="4715475" cy="37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b="0" i="0" lang="en-US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Motivation and Problem Description</a:t>
            </a:r>
            <a:endParaRPr b="0" i="0" sz="3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54248" y="6544435"/>
            <a:ext cx="278028" cy="27802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>
            <p:ph idx="1" type="body"/>
          </p:nvPr>
        </p:nvSpPr>
        <p:spPr>
          <a:xfrm>
            <a:off x="1608075" y="1631900"/>
            <a:ext cx="5596800" cy="41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/>
              <a:t>Using thermal vision through infrared vision, humans can be detected based on their thermal heat </a:t>
            </a:r>
            <a:r>
              <a:rPr lang="en-US"/>
              <a:t>emittance. This way, the presence of humans can be detected regardless of their pre-trained posture datasets, hence reducing the room for errors. </a:t>
            </a:r>
            <a:endParaRPr/>
          </a:p>
          <a:p>
            <a:pPr indent="0" lvl="0" marL="0" marR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just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/>
              <a:t>Main objective is to develop an efficient computer vision algorithm that can enable human detection from lightweight low-resolution IR cameras.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 txBox="1"/>
          <p:nvPr/>
        </p:nvSpPr>
        <p:spPr>
          <a:xfrm>
            <a:off x="7416800" y="1528150"/>
            <a:ext cx="4715400" cy="44331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an image to explain the motivation and the challenges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 2: Human detection through IR vision (Elsevier Robotics and Autonomous Robots Journal, 2010)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4305300" y="6544435"/>
            <a:ext cx="745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E4E7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CS491/691 Introduction to Aerial Robotics, </a:t>
            </a:r>
            <a:r>
              <a:rPr b="1" lang="en-US" sz="12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INFRARED</a:t>
            </a: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Instructor: Dr. Kostas Alexis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6798" y="1534861"/>
            <a:ext cx="4715475" cy="3788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b="0" i="0" lang="en-US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Proposed Approach</a:t>
            </a:r>
            <a:endParaRPr b="0" i="0" sz="3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54248" y="6544435"/>
            <a:ext cx="278027" cy="27802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>
            <p:ph idx="1" type="body"/>
          </p:nvPr>
        </p:nvSpPr>
        <p:spPr>
          <a:xfrm>
            <a:off x="2030930" y="1528143"/>
            <a:ext cx="5246170" cy="4183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/>
              <a:t>Using Python, humans can be detected through OpenCV library with the in-built HOG and SVM models in images and video streams.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/>
              <a:t>Basic python libraries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/>
              <a:t>Linear SVM (Support Vector Machine) models trained on HOG (Histogram of Oriented Gradient) features perform efficiently in detecting human presence through IR. 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/>
              <a:t>getDefaultPeopleDetector() SVM</a:t>
            </a:r>
            <a:endParaRPr/>
          </a:p>
          <a:p>
            <a:pPr indent="-285750" lvl="1" marL="742950" marR="0" rtl="0" algn="just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INRIA Dataset</a:t>
            </a: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7598475" y="1528150"/>
            <a:ext cx="4533600" cy="47670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Try to overview the solution in the form of a block diagram or algorithm flow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 3: Humans detected through IR regardless illumination. (Elsevier Robotics and Autonomous Systems Journal, 2015) 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4305300" y="6544435"/>
            <a:ext cx="74549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E4E7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CS491/691 Introduction to Aerial Robotics, </a:t>
            </a:r>
            <a:r>
              <a:rPr b="1" lang="en-US" sz="12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INFRARED</a:t>
            </a: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Instructor: Dr. Kostas Alexis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8412" y="1465137"/>
            <a:ext cx="4533725" cy="39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CV</a:t>
            </a:r>
            <a:endParaRPr/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2432250" y="1650125"/>
            <a:ext cx="58947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Installed using Homebrew </a:t>
            </a:r>
            <a:r>
              <a:rPr lang="en-US"/>
              <a:t>Environment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Open Computer Vision Library - Python</a:t>
            </a:r>
            <a:endParaRPr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Can support C++, Java, etc.</a:t>
            </a:r>
            <a:endParaRPr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Available on all platforms</a:t>
            </a:r>
            <a:endParaRPr/>
          </a:p>
          <a:p>
            <a:pPr indent="0" lvl="0" marL="45720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/>
              <a:t>Designed to solve computer vision problems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/>
              <a:t>Uses Numpy, an optimized library for numerical operations with MATLAB-Syntax. 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9404" y="2057510"/>
            <a:ext cx="339090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HOG</a:t>
            </a:r>
            <a:endParaRPr/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862875" y="1752075"/>
            <a:ext cx="5899800" cy="48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History of Oriented Gradients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Uses feature descriptor-- image or image patch that simplifies image by only taking useful information.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Calculates HOG through 5 steps:</a:t>
            </a:r>
            <a:endParaRPr/>
          </a:p>
          <a:p>
            <a: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Processing</a:t>
            </a:r>
            <a:endParaRPr/>
          </a:p>
          <a:p>
            <a: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Calculating Gradient Images</a:t>
            </a:r>
            <a:endParaRPr/>
          </a:p>
          <a:p>
            <a: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Calculate in 8x8 cells</a:t>
            </a:r>
            <a:endParaRPr/>
          </a:p>
          <a:p>
            <a: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16x16 normalization</a:t>
            </a:r>
            <a:endParaRPr/>
          </a:p>
          <a:p>
            <a: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Calculate HOG feature Vector</a:t>
            </a:r>
            <a:endParaRPr/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937" y="5841025"/>
            <a:ext cx="6612125" cy="5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0950" y="2029075"/>
            <a:ext cx="5966500" cy="33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SVM</a:t>
            </a:r>
            <a:endParaRPr/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2589200" y="1392575"/>
            <a:ext cx="5241600" cy="4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Support Vector Machine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Discriminative classifier defined by </a:t>
            </a:r>
            <a:r>
              <a:rPr lang="en-US"/>
              <a:t>separating</a:t>
            </a:r>
            <a:r>
              <a:rPr lang="en-US"/>
              <a:t> hyperplane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Outputting optimal hyperplanes which categorize new examples.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SVM Algorithm: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b="0" l="17053" r="23152" t="0"/>
          <a:stretch/>
        </p:blipFill>
        <p:spPr>
          <a:xfrm>
            <a:off x="7580750" y="333625"/>
            <a:ext cx="4512375" cy="570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9625" y="3849100"/>
            <a:ext cx="3216325" cy="22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2589212" y="2133600"/>
            <a:ext cx="8915400" cy="3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800" y="126475"/>
            <a:ext cx="6409025" cy="66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2592913" y="64736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b="0" i="0" lang="en-US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System Description</a:t>
            </a:r>
            <a:endParaRPr b="0" i="0" sz="3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6" name="Shape 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54248" y="6544435"/>
            <a:ext cx="278027" cy="27802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>
            <p:ph idx="1" type="body"/>
          </p:nvPr>
        </p:nvSpPr>
        <p:spPr>
          <a:xfrm>
            <a:off x="1998166" y="1337093"/>
            <a:ext cx="10101300" cy="41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b="1" lang="en-US"/>
              <a:t>Terminal</a:t>
            </a:r>
            <a:r>
              <a:rPr b="1" lang="en-US"/>
              <a:t>: </a:t>
            </a:r>
            <a:r>
              <a:rPr lang="en-US"/>
              <a:t>MacOS terminal with python and </a:t>
            </a:r>
            <a:r>
              <a:rPr lang="en-US"/>
              <a:t>anaconda</a:t>
            </a:r>
            <a:r>
              <a:rPr lang="en-US"/>
              <a:t> was used to run the program.</a:t>
            </a:r>
            <a:endParaRPr/>
          </a:p>
          <a:p>
            <a:pPr indent="-342900" lvl="0" marL="342900" marR="0" rtl="0" algn="just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b="1" lang="en-US"/>
              <a:t>Anaconda3 Distribution Navigator: </a:t>
            </a:r>
            <a:r>
              <a:rPr lang="en-US"/>
              <a:t>Free and open source distribution of Python for large-scale data processing, predictive analytics, and scientific computing.</a:t>
            </a: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7394124" y="3079750"/>
            <a:ext cx="3756900" cy="34164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Hardware photo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Screenshot from software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4305300" y="6544435"/>
            <a:ext cx="74549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E4E7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CS491/691 Introduction to Aerial Robotics, </a:t>
            </a:r>
            <a:r>
              <a:rPr b="1" lang="en-US" sz="12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INFRARED</a:t>
            </a: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Instructor: Dr. Kostas Alexis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0" name="Shape 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7875" y="3079750"/>
            <a:ext cx="4862325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800" y="3636700"/>
            <a:ext cx="617220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isp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